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8"/>
  </p:notesMasterIdLst>
  <p:sldIdLst>
    <p:sldId id="256" r:id="rId2"/>
    <p:sldId id="271" r:id="rId3"/>
    <p:sldId id="272" r:id="rId4"/>
    <p:sldId id="273" r:id="rId5"/>
    <p:sldId id="275" r:id="rId6"/>
    <p:sldId id="274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94" r:id="rId15"/>
    <p:sldId id="295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3" r:id="rId27"/>
  </p:sldIdLst>
  <p:sldSz cx="9144000" cy="5143500" type="screen16x9"/>
  <p:notesSz cx="6858000" cy="9144000"/>
  <p:embeddedFontLst>
    <p:embeddedFont>
      <p:font typeface="Frank Ruhl Libre" pitchFamily="2" charset="-79"/>
      <p:regular r:id="rId29"/>
      <p:bold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Montserrat SemiBold" panose="020F050202020403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>
      <p:cViewPr varScale="1">
        <p:scale>
          <a:sx n="192" d="100"/>
          <a:sy n="192" d="100"/>
        </p:scale>
        <p:origin x="184" y="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4316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4782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1032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512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5346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5432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8411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112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2317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6056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419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6604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8216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1303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1635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9349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89d6a6366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89d6a6366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4197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89d6a6366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89d6a6366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115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896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672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89d6a6366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89d6a6366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042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114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6819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856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85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 type="title">
  <p:cSld name="TITLE">
    <p:bg>
      <p:bgPr>
        <a:solidFill>
          <a:srgbClr val="220337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●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○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Montserrat SemiBold"/>
              <a:buChar char="■"/>
              <a:defRPr sz="1000">
                <a:solidFill>
                  <a:schemeClr val="accen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2496200" y="2791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/>
        </p:nvSpPr>
        <p:spPr>
          <a:xfrm>
            <a:off x="4583948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" name="Google Shape;26;p5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29" name="Google Shape;29;p5"/>
          <p:cNvPicPr preferRelativeResize="0"/>
          <p:nvPr/>
        </p:nvPicPr>
        <p:blipFill rotWithShape="1">
          <a:blip r:embed="rId3">
            <a:alphaModFix/>
          </a:blip>
          <a:srcRect t="29770"/>
          <a:stretch/>
        </p:blipFill>
        <p:spPr>
          <a:xfrm>
            <a:off x="0" y="1"/>
            <a:ext cx="9144003" cy="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52" name="Google Shape;52;p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0" name="Google Shape;60;p10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3"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802" y="-34225"/>
            <a:ext cx="9269596" cy="518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 descr=" 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3600" b="1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5" r:id="rId3"/>
    <p:sldLayoutId id="2147483656" r:id="rId4"/>
    <p:sldLayoutId id="2147483662" r:id="rId5"/>
    <p:sldLayoutId id="2147483663" r:id="rId6"/>
    <p:sldLayoutId id="214748366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jedi.poly.edu:8660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antasy.premierleague.com/statistic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occerstats.com/results.asp?league=england_2022" TargetMode="External"/><Relationship Id="rId4" Type="http://schemas.openxmlformats.org/officeDocument/2006/relationships/hyperlink" Target="https://www.kaggle.com/datasets/stefanoleone992/fifa-22-complete-player-datase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1272209" y="1253682"/>
            <a:ext cx="6619462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600" dirty="0"/>
              <a:t>Premier League 2021-22 Season Analysis System</a:t>
            </a:r>
            <a:endParaRPr sz="3600" dirty="0"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2496200" y="4275729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12.16.22</a:t>
            </a:r>
            <a:endParaRPr dirty="0"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2"/>
          </p:nvPr>
        </p:nvSpPr>
        <p:spPr>
          <a:xfrm>
            <a:off x="1795671" y="2791614"/>
            <a:ext cx="5479772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CS-GY 6083 Principles of Database Systems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By: Gautam Suresh Nambiar (gsn2012)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Sourabh Kumar Bhattacharjee (skb5275)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Teams – Top Goal Scoring Team by City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teams from a given city are the top goal scorers?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1366EA-5737-0D08-3E6F-E95A86313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174" y="245165"/>
            <a:ext cx="1677178" cy="1099930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85A49250-9097-DD38-AB8D-FE1444D6A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890" y="1099930"/>
            <a:ext cx="2644442" cy="38864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1596CF-9D43-E0B9-E455-4538BA204D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87" y="3059045"/>
            <a:ext cx="3263624" cy="1004791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5D2DC3-1CC7-F971-5E3E-825A57A374B3}"/>
              </a:ext>
            </a:extLst>
          </p:cNvPr>
          <p:cNvSpPr txBox="1"/>
          <p:nvPr/>
        </p:nvSpPr>
        <p:spPr>
          <a:xfrm>
            <a:off x="7774997" y="2089991"/>
            <a:ext cx="947531" cy="415498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Option to select City from dropdown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16063C-FE7A-8389-52EA-F5EBD132F967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7359332" y="2297740"/>
            <a:ext cx="4156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5ABB7E-B2EC-4E35-8D13-BDC8BF2A4551}"/>
              </a:ext>
            </a:extLst>
          </p:cNvPr>
          <p:cNvCxnSpPr>
            <a:cxnSpLocks/>
            <a:stCxn id="10" idx="0"/>
            <a:endCxn id="3" idx="2"/>
          </p:cNvCxnSpPr>
          <p:nvPr/>
        </p:nvCxnSpPr>
        <p:spPr>
          <a:xfrm flipV="1">
            <a:off x="8248763" y="1345095"/>
            <a:ext cx="0" cy="744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005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Players – Query Dropdown</a:t>
            </a:r>
            <a:endParaRPr sz="2400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CEFE58-9012-D7F0-46CF-3F0196564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575" y="1219628"/>
            <a:ext cx="4768850" cy="296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38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Players – Top Goal Scorers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448400"/>
            <a:ext cx="4127922" cy="2246700"/>
          </a:xfrm>
        </p:spPr>
        <p:txBody>
          <a:bodyPr/>
          <a:lstStyle/>
          <a:p>
            <a:r>
              <a:rPr lang="en-US" dirty="0"/>
              <a:t>Which players have scored the most goals (for any subset of teams)?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603ACE-55BE-2450-531C-68CEC700D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9622" y="1049447"/>
            <a:ext cx="3123170" cy="36517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F5C144-4C7D-9414-4594-60293DBD9986}"/>
              </a:ext>
            </a:extLst>
          </p:cNvPr>
          <p:cNvSpPr txBox="1"/>
          <p:nvPr/>
        </p:nvSpPr>
        <p:spPr>
          <a:xfrm>
            <a:off x="7777422" y="2310140"/>
            <a:ext cx="947531" cy="523220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Multi-Select Dropdown to select None or any subset of Teams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EAB6A8-81CA-0127-09BC-FA48AC2F5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419" y="3260033"/>
            <a:ext cx="3056851" cy="1239080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E33930-2319-FF7A-6259-B679F4A3B08A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5490209" y="2471530"/>
            <a:ext cx="2287213" cy="100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A8AD1D-3436-4CC6-B283-7DFD210C2C9E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flipV="1">
            <a:off x="8251188" y="1828339"/>
            <a:ext cx="0" cy="481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Graphical user interface, application, background pattern&#10;&#10;Description automatically generated">
            <a:extLst>
              <a:ext uri="{FF2B5EF4-FFF2-40B4-BE49-F238E27FC236}">
                <a16:creationId xmlns:a16="http://schemas.microsoft.com/office/drawing/2014/main" id="{A1589464-9474-40B7-A517-65BAD58AED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8375" y="663411"/>
            <a:ext cx="1785625" cy="116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60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Players – </a:t>
            </a:r>
            <a:r>
              <a:rPr lang="en-US" sz="1600" dirty="0"/>
              <a:t>Goal scorers by Position and Nationality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nation produces the most goal scoring forwards / midfielders / defenders?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44A52C-5DDE-3739-97C9-A65C12258F28}"/>
              </a:ext>
            </a:extLst>
          </p:cNvPr>
          <p:cNvSpPr txBox="1"/>
          <p:nvPr/>
        </p:nvSpPr>
        <p:spPr>
          <a:xfrm>
            <a:off x="7884768" y="1914431"/>
            <a:ext cx="947531" cy="307777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Radio Button to select Position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80945C-688F-84CB-37E8-B2B799CD3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457" y="3717187"/>
            <a:ext cx="1524154" cy="12833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EA300B-9C18-F732-5FE6-1716CE223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232" y="1030479"/>
            <a:ext cx="2860390" cy="355185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4FAA65-C971-664E-823A-41D78048E6D1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141843" y="2068320"/>
            <a:ext cx="2742925" cy="343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6A21764-CF86-BF63-AFB7-71DDFD1D18D9}"/>
              </a:ext>
            </a:extLst>
          </p:cNvPr>
          <p:cNvSpPr txBox="1"/>
          <p:nvPr/>
        </p:nvSpPr>
        <p:spPr>
          <a:xfrm>
            <a:off x="7781927" y="2544272"/>
            <a:ext cx="1153214" cy="630942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Conditional Multiselect Dropdown to select Field Positions depending on the Radio Button above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2B5B41F-BB11-6610-58EF-2905771AB1E2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5685183" y="2859743"/>
            <a:ext cx="20967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C036126-322F-49D5-71F9-501E7CB06882}"/>
              </a:ext>
            </a:extLst>
          </p:cNvPr>
          <p:cNvCxnSpPr>
            <a:cxnSpLocks/>
            <a:stCxn id="19" idx="2"/>
            <a:endCxn id="16" idx="0"/>
          </p:cNvCxnSpPr>
          <p:nvPr/>
        </p:nvCxnSpPr>
        <p:spPr>
          <a:xfrm>
            <a:off x="8358534" y="3175214"/>
            <a:ext cx="0" cy="541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8DEAF989-A74A-4304-D525-340AF8CB26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248" y="3277675"/>
            <a:ext cx="3697462" cy="1239900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98560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Players – </a:t>
            </a:r>
            <a:r>
              <a:rPr lang="en-US" sz="1600" dirty="0"/>
              <a:t>Goal Scorers Above Certain Age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Who are the top goal scorers above a certain age?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44A52C-5DDE-3739-97C9-A65C12258F28}"/>
              </a:ext>
            </a:extLst>
          </p:cNvPr>
          <p:cNvSpPr txBox="1"/>
          <p:nvPr/>
        </p:nvSpPr>
        <p:spPr>
          <a:xfrm>
            <a:off x="8262730" y="2466369"/>
            <a:ext cx="828261" cy="415498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Numeric Slider to take Age as input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B30EE2-69A2-3859-C7E3-B019722A9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913" y="727726"/>
            <a:ext cx="3405809" cy="405735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4FAA65-C971-664E-823A-41D78048E6D1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7421217" y="2365513"/>
            <a:ext cx="841513" cy="308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C93194E-1F42-DE7B-1C84-A4F24F0C1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209" y="3101008"/>
            <a:ext cx="3966051" cy="1028446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96765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Players – </a:t>
            </a:r>
            <a:r>
              <a:rPr lang="en-US" sz="1600" dirty="0"/>
              <a:t>Goal Scorers Below Certain Age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Who are the top goal scorers below a certain age?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44A52C-5DDE-3739-97C9-A65C12258F28}"/>
              </a:ext>
            </a:extLst>
          </p:cNvPr>
          <p:cNvSpPr txBox="1"/>
          <p:nvPr/>
        </p:nvSpPr>
        <p:spPr>
          <a:xfrm>
            <a:off x="8262730" y="2466369"/>
            <a:ext cx="828261" cy="415498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Number Input Box to take Age as input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D05D99-5A07-4DFB-1215-FF928F3E4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741" y="718143"/>
            <a:ext cx="3456337" cy="408969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4FAA65-C971-664E-823A-41D78048E6D1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7421217" y="2365513"/>
            <a:ext cx="841513" cy="308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5860DC1-C7DA-E61A-A086-3D3669224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468" y="3087755"/>
            <a:ext cx="3991752" cy="1033629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40380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Managers – Query Dropdown</a:t>
            </a:r>
            <a:endParaRPr sz="2400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B180F35-BBD4-A768-2814-D4D38DFF9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200" y="1669292"/>
            <a:ext cx="4592154" cy="180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44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Managers – </a:t>
            </a:r>
            <a:r>
              <a:rPr lang="en-US" sz="2000" dirty="0"/>
              <a:t>Managers Wins by Nationality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nationality produces managers with the highest win percentages?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3C461F-4344-3077-B89B-A326759F4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478" y="2982567"/>
            <a:ext cx="3031435" cy="1750603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7F6355B-81A7-8DB8-63F6-25BC26D9E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873" y="1245875"/>
            <a:ext cx="3850001" cy="323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09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Managers – </a:t>
            </a:r>
            <a:r>
              <a:rPr lang="en-US" sz="1600" dirty="0"/>
              <a:t>Highest % of players from their own Nationality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managers squad contains the highest percentage of players from his own country?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308D65-FB5A-90EE-6F6D-CF730FF9B2C6}"/>
              </a:ext>
            </a:extLst>
          </p:cNvPr>
          <p:cNvGrpSpPr/>
          <p:nvPr/>
        </p:nvGrpSpPr>
        <p:grpSpPr>
          <a:xfrm>
            <a:off x="5082872" y="1057836"/>
            <a:ext cx="3431650" cy="3686442"/>
            <a:chOff x="5658678" y="1000816"/>
            <a:chExt cx="2875998" cy="314709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FAA8A7-F494-73ED-5722-53784A916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8678" y="1000816"/>
              <a:ext cx="2875998" cy="107037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14518C7-B141-CDEA-CC11-A99A8D47E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58678" y="2071187"/>
              <a:ext cx="2875998" cy="207672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BF3B4E1-E958-FB88-227B-B77ABF66D0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9331" y="2870437"/>
            <a:ext cx="2914582" cy="2054376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18534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Stadiums – Query Dropdown</a:t>
            </a:r>
            <a:endParaRPr sz="24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1CCDCF-F232-9EC0-D638-3D21EE39C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268" y="1540167"/>
            <a:ext cx="5267463" cy="206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1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Introduction</a:t>
            </a:r>
            <a:endParaRPr sz="3600" dirty="0"/>
          </a:p>
        </p:txBody>
      </p:sp>
      <p:sp>
        <p:nvSpPr>
          <p:cNvPr id="170" name="Google Shape;170;p27"/>
          <p:cNvSpPr txBox="1">
            <a:spLocks noGrp="1"/>
          </p:cNvSpPr>
          <p:nvPr>
            <p:ph type="body" idx="1"/>
          </p:nvPr>
        </p:nvSpPr>
        <p:spPr>
          <a:xfrm>
            <a:off x="311699" y="1448400"/>
            <a:ext cx="7235413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spcAft>
                <a:spcPts val="1000"/>
              </a:spcAft>
            </a:pPr>
            <a:r>
              <a:rPr lang="en" sz="1200" b="1" dirty="0">
                <a:solidFill>
                  <a:schemeClr val="accent2"/>
                </a:solidFill>
              </a:rPr>
              <a:t>Premier League</a:t>
            </a:r>
            <a:r>
              <a:rPr lang="en" sz="1200" b="1" dirty="0"/>
              <a:t> </a:t>
            </a:r>
            <a:r>
              <a:rPr lang="en" sz="1200" dirty="0"/>
              <a:t>- first-division soccer league of the United Kingdom. 20 teams, 380 matches. 1 winner, 3 relegations.</a:t>
            </a:r>
            <a:endParaRPr lang="en" sz="1200" b="1" dirty="0"/>
          </a:p>
          <a:p>
            <a:pPr marL="171450" indent="-171450">
              <a:spcAft>
                <a:spcPts val="1000"/>
              </a:spcAft>
            </a:pPr>
            <a:r>
              <a:rPr lang="en" sz="1200" b="1" dirty="0">
                <a:solidFill>
                  <a:schemeClr val="accent2"/>
                </a:solidFill>
              </a:rPr>
              <a:t>Premier League Analysis System</a:t>
            </a:r>
            <a:r>
              <a:rPr lang="en" sz="1200" dirty="0"/>
              <a:t> - a simple and easy-to-use database management system designed to analyze the data for the 2021-22 season of the league.</a:t>
            </a:r>
          </a:p>
          <a:p>
            <a:pPr marL="171450" indent="-171450">
              <a:lnSpc>
                <a:spcPct val="100000"/>
              </a:lnSpc>
              <a:spcAft>
                <a:spcPts val="1000"/>
              </a:spcAft>
            </a:pPr>
            <a:r>
              <a:rPr lang="en" sz="1200" b="1" dirty="0">
                <a:solidFill>
                  <a:schemeClr val="accent2"/>
                </a:solidFill>
              </a:rPr>
              <a:t>Purpose</a:t>
            </a:r>
            <a:r>
              <a:rPr lang="en" sz="12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" sz="1200" dirty="0"/>
              <a:t>– </a:t>
            </a:r>
            <a:endParaRPr lang="en" sz="800" dirty="0"/>
          </a:p>
          <a:p>
            <a:pPr marL="628650" lvl="1" indent="-171450">
              <a:spcAft>
                <a:spcPts val="1000"/>
              </a:spcAft>
            </a:pPr>
            <a:r>
              <a:rPr lang="en" sz="1000" dirty="0"/>
              <a:t>Useful Insight Generation tool</a:t>
            </a:r>
          </a:p>
          <a:p>
            <a:pPr marL="628650" lvl="1" indent="-171450">
              <a:spcAft>
                <a:spcPts val="1000"/>
              </a:spcAft>
            </a:pPr>
            <a:r>
              <a:rPr lang="en" sz="1000" dirty="0"/>
              <a:t>Can be used by Sports Analysts</a:t>
            </a:r>
          </a:p>
          <a:p>
            <a:pPr marL="628650" lvl="1" indent="-171450">
              <a:spcAft>
                <a:spcPts val="1000"/>
              </a:spcAft>
            </a:pPr>
            <a:r>
              <a:rPr lang="en" sz="1000" dirty="0"/>
              <a:t>Answers questions related to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Teams</a:t>
            </a:r>
            <a:r>
              <a:rPr lang="en" sz="1000" dirty="0"/>
              <a:t>,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Players</a:t>
            </a:r>
            <a:r>
              <a:rPr lang="en" sz="1000" dirty="0"/>
              <a:t>,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Managers</a:t>
            </a:r>
            <a:r>
              <a:rPr lang="en" sz="1000" dirty="0"/>
              <a:t>,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Stadiums</a:t>
            </a:r>
            <a:r>
              <a:rPr lang="en" sz="1000" dirty="0"/>
              <a:t>,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Referees</a:t>
            </a:r>
            <a:r>
              <a:rPr lang="en" sz="1000" dirty="0"/>
              <a:t> and </a:t>
            </a:r>
            <a:r>
              <a:rPr lang="en" sz="10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226259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Stadiums – Most Goals Scored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stadiums had the most goals scored in them?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D86718-08E2-C307-E65B-6416C828A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87" y="2985476"/>
            <a:ext cx="4158042" cy="912149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415F100-CAA8-36FD-5F25-68D4734FE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228" y="748746"/>
            <a:ext cx="3683919" cy="388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5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Stadiums – Maximum Home Wins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stadiums were such that the home team won the max number of times?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A69766-A8EF-25B0-B23E-5031A7E4F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85" y="3252528"/>
            <a:ext cx="4067513" cy="1014672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423036C6-C493-1A73-49D5-6E7517F6C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2398" y="1080051"/>
            <a:ext cx="3618678" cy="367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53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Referees – Query Dropdown</a:t>
            </a:r>
            <a:endParaRPr sz="24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68E2D0-9F35-D146-1291-ED5685B89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308" y="1681369"/>
            <a:ext cx="4667383" cy="178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80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Referees – Officiating Most Home Wins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Which referees have officiated matches where the home team has won?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36E7E7-95ED-F4C9-626A-A0581477B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869" y="1013642"/>
            <a:ext cx="3591249" cy="37914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7A6A8B-E490-14D4-02D7-BF14ACC0E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327" y="3277905"/>
            <a:ext cx="4063178" cy="9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565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Referees – </a:t>
            </a:r>
            <a:r>
              <a:rPr lang="en-US" sz="1600" dirty="0"/>
              <a:t>Distribution of Home Teams officiated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What is the distribution of the home teams officiated by some given referee, and their respective results? 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44A52C-5DDE-3739-97C9-A65C12258F28}"/>
              </a:ext>
            </a:extLst>
          </p:cNvPr>
          <p:cNvSpPr txBox="1"/>
          <p:nvPr/>
        </p:nvSpPr>
        <p:spPr>
          <a:xfrm>
            <a:off x="7778751" y="2508091"/>
            <a:ext cx="947531" cy="415498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Dropdown to select Referee from Dropdown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4487DE8-8494-E004-F043-ABF7B997C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267" y="178904"/>
            <a:ext cx="1808057" cy="1345823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737F03A-76BC-EA44-0B4B-7E9D45C53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921" y="1596886"/>
            <a:ext cx="2658315" cy="343231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04FAA65-C971-664E-823A-41D78048E6D1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870713" y="2715840"/>
            <a:ext cx="19080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CA987F-E410-F337-29AC-B9E3AE884CB4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8110296" y="1524727"/>
            <a:ext cx="0" cy="983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B77584A0-5729-2EB6-A06D-66E86C445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406" y="3343916"/>
            <a:ext cx="3135999" cy="147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89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Go check it out for yourselves!</a:t>
            </a:r>
            <a:endParaRPr sz="3600" dirty="0"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409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1772975" y="129677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Thank You!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293704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 Gathering</a:t>
            </a:r>
            <a:endParaRPr sz="3600" dirty="0"/>
          </a:p>
        </p:txBody>
      </p:sp>
      <p:sp>
        <p:nvSpPr>
          <p:cNvPr id="170" name="Google Shape;170;p27"/>
          <p:cNvSpPr txBox="1">
            <a:spLocks noGrp="1"/>
          </p:cNvSpPr>
          <p:nvPr>
            <p:ph type="body" idx="1"/>
          </p:nvPr>
        </p:nvSpPr>
        <p:spPr>
          <a:xfrm>
            <a:off x="311699" y="1448400"/>
            <a:ext cx="7235413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00000"/>
              </a:lnSpc>
              <a:spcAft>
                <a:spcPts val="1000"/>
              </a:spcAft>
            </a:pPr>
            <a:r>
              <a:rPr lang="en" sz="1200" dirty="0">
                <a:solidFill>
                  <a:schemeClr val="bg2">
                    <a:lumMod val="50000"/>
                  </a:schemeClr>
                </a:solidFill>
              </a:rPr>
              <a:t>Data has been sourced from the following:</a:t>
            </a:r>
          </a:p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Official Website of </a:t>
            </a:r>
            <a:r>
              <a:rPr lang="en" sz="1000" dirty="0">
                <a:solidFill>
                  <a:schemeClr val="bg2">
                    <a:lumMod val="50000"/>
                  </a:schemeClr>
                </a:solidFill>
                <a:hlinkClick r:id="rId3"/>
              </a:rPr>
              <a:t>English Premier League Fantasy Football </a:t>
            </a:r>
            <a:endParaRPr lang="en" sz="1000" dirty="0">
              <a:solidFill>
                <a:schemeClr val="bg2">
                  <a:lumMod val="50000"/>
                </a:schemeClr>
              </a:solidFill>
            </a:endParaRPr>
          </a:p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bg2">
                    <a:lumMod val="50000"/>
                  </a:schemeClr>
                </a:solidFill>
                <a:hlinkClick r:id="rId4"/>
              </a:rPr>
              <a:t>Kaggle</a:t>
            </a:r>
            <a:endParaRPr lang="en" sz="1000" dirty="0">
              <a:solidFill>
                <a:schemeClr val="bg2">
                  <a:lumMod val="50000"/>
                </a:schemeClr>
              </a:solidFill>
            </a:endParaRPr>
          </a:p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bg2">
                    <a:lumMod val="50000"/>
                  </a:schemeClr>
                </a:solidFill>
                <a:hlinkClick r:id="rId5"/>
              </a:rPr>
              <a:t>Soccerstats</a:t>
            </a: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 Website</a:t>
            </a:r>
          </a:p>
          <a:p>
            <a:pPr marL="171450" indent="-171450">
              <a:lnSpc>
                <a:spcPct val="100000"/>
              </a:lnSpc>
              <a:spcAft>
                <a:spcPts val="1000"/>
              </a:spcAft>
            </a:pPr>
            <a:r>
              <a:rPr lang="en" sz="1200" dirty="0">
                <a:solidFill>
                  <a:schemeClr val="bg2">
                    <a:lumMod val="50000"/>
                  </a:schemeClr>
                </a:solidFill>
              </a:rPr>
              <a:t>Contains details for </a:t>
            </a:r>
            <a:r>
              <a:rPr lang="en" sz="1050" dirty="0">
                <a:solidFill>
                  <a:schemeClr val="bg2">
                    <a:lumMod val="50000"/>
                  </a:schemeClr>
                </a:solidFill>
              </a:rPr>
              <a:t>380 matches, 20 Teams, 653 Players, and more</a:t>
            </a:r>
          </a:p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endParaRPr lang="en" sz="1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62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139422" y="236792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ER Diagram</a:t>
            </a:r>
            <a:endParaRPr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546799-D829-FB3A-77AD-4CF2EB42A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861169" y="-727397"/>
            <a:ext cx="3858985" cy="710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47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 Demo</a:t>
            </a:r>
            <a:endParaRPr dirty="0"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We’ll give an overview of the application and some selected functionalities through screenshots in the </a:t>
            </a:r>
            <a:r>
              <a:rPr lang="en-US" sz="1400" dirty="0"/>
              <a:t>following</a:t>
            </a:r>
            <a:r>
              <a:rPr lang="en" sz="1400" dirty="0"/>
              <a:t> few slides.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35010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Homepage</a:t>
            </a:r>
            <a:endParaRPr sz="2400" dirty="0"/>
          </a:p>
        </p:txBody>
      </p:sp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12D8577B-42EA-D79C-B2F9-AA3CE064B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608" y="1112416"/>
            <a:ext cx="6122504" cy="33684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266400-D67F-A05D-F6D9-A1C09740C502}"/>
              </a:ext>
            </a:extLst>
          </p:cNvPr>
          <p:cNvSpPr txBox="1"/>
          <p:nvPr/>
        </p:nvSpPr>
        <p:spPr>
          <a:xfrm>
            <a:off x="7898295" y="2007704"/>
            <a:ext cx="947531" cy="415498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Option to look at each table in the database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0553F29-C849-1AC0-8026-3BB54203356F}"/>
              </a:ext>
            </a:extLst>
          </p:cNvPr>
          <p:cNvCxnSpPr>
            <a:stCxn id="4" idx="1"/>
          </p:cNvCxnSpPr>
          <p:nvPr/>
        </p:nvCxnSpPr>
        <p:spPr>
          <a:xfrm flipH="1">
            <a:off x="6460435" y="2215453"/>
            <a:ext cx="14378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6D1F66-BAC4-262C-1740-79AA0C41D111}"/>
              </a:ext>
            </a:extLst>
          </p:cNvPr>
          <p:cNvSpPr txBox="1"/>
          <p:nvPr/>
        </p:nvSpPr>
        <p:spPr>
          <a:xfrm>
            <a:off x="298174" y="1853815"/>
            <a:ext cx="702365" cy="307777"/>
          </a:xfrm>
          <a:prstGeom prst="rect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Main Menu Dropdown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EE7E5B-72E5-575D-49E8-8884E106B472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000539" y="1702904"/>
            <a:ext cx="503583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804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Main Menu</a:t>
            </a:r>
            <a:endParaRPr sz="24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1E0AEC4-1C88-63EC-4F7A-AE97B30C6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068" y="1003064"/>
            <a:ext cx="3018459" cy="3336192"/>
          </a:xfrm>
          <a:prstGeom prst="rect">
            <a:avLst/>
          </a:prstGeom>
        </p:spPr>
      </p:pic>
      <p:sp>
        <p:nvSpPr>
          <p:cNvPr id="7" name="Google Shape;170;p27">
            <a:extLst>
              <a:ext uri="{FF2B5EF4-FFF2-40B4-BE49-F238E27FC236}">
                <a16:creationId xmlns:a16="http://schemas.microsoft.com/office/drawing/2014/main" id="{74554B26-90D4-713E-47ED-EDC48DBC40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1299852"/>
            <a:ext cx="4406348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6</a:t>
            </a: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 levels of abstractions based on Entities</a:t>
            </a:r>
          </a:p>
          <a:p>
            <a:pPr marL="628650" lvl="1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Each abstraction contains </a:t>
            </a:r>
          </a:p>
          <a:p>
            <a:pPr marL="1085850" lvl="2" indent="-171450">
              <a:lnSpc>
                <a:spcPct val="100000"/>
              </a:lnSpc>
              <a:spcAft>
                <a:spcPts val="1000"/>
              </a:spcAft>
            </a:pP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Further drill-downs</a:t>
            </a:r>
          </a:p>
          <a:p>
            <a:pPr marL="1085850" lvl="2" indent="-171450">
              <a:lnSpc>
                <a:spcPct val="100000"/>
              </a:lnSpc>
              <a:spcAft>
                <a:spcPts val="1000"/>
              </a:spcAft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A</a:t>
            </a:r>
            <a:r>
              <a:rPr lang="en" sz="1000" dirty="0" err="1">
                <a:solidFill>
                  <a:schemeClr val="bg2">
                    <a:lumMod val="50000"/>
                  </a:schemeClr>
                </a:solidFill>
              </a:rPr>
              <a:t>nswers</a:t>
            </a:r>
            <a:r>
              <a:rPr lang="en" sz="1000" dirty="0">
                <a:solidFill>
                  <a:schemeClr val="bg2">
                    <a:lumMod val="50000"/>
                  </a:schemeClr>
                </a:solidFill>
              </a:rPr>
              <a:t> to question related to abstractions</a:t>
            </a:r>
          </a:p>
        </p:txBody>
      </p:sp>
    </p:spTree>
    <p:extLst>
      <p:ext uri="{BB962C8B-B14F-4D97-AF65-F5344CB8AC3E}">
        <p14:creationId xmlns:p14="http://schemas.microsoft.com/office/powerpoint/2010/main" val="2191751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Teams – Query Dropdown</a:t>
            </a:r>
            <a:endParaRPr sz="2400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6CC4C05-4100-54BA-390B-9901FA2C6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652" y="1293080"/>
            <a:ext cx="4240695" cy="255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340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Teams – Goals Scored by Teams</a:t>
            </a:r>
            <a:endParaRPr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22CCD9-5F9B-8942-4DAC-F63B9199B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8400"/>
            <a:ext cx="4492213" cy="2246700"/>
          </a:xfrm>
        </p:spPr>
        <p:txBody>
          <a:bodyPr/>
          <a:lstStyle/>
          <a:p>
            <a:r>
              <a:rPr lang="en-US" dirty="0"/>
              <a:t>Total goals scored by each team in descending order?</a:t>
            </a:r>
          </a:p>
          <a:p>
            <a:endParaRPr lang="en-US" dirty="0"/>
          </a:p>
          <a:p>
            <a:r>
              <a:rPr lang="en-US" dirty="0"/>
              <a:t>Query:</a:t>
            </a:r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009DF80B-8660-918D-0BA1-E4886F1D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643" y="338100"/>
            <a:ext cx="3138305" cy="46993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0FBD35-01A6-5C53-CEF6-EA3766BF8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232" y="2991072"/>
            <a:ext cx="3620880" cy="963274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74550648"/>
      </p:ext>
    </p:extLst>
  </p:cSld>
  <p:clrMapOvr>
    <a:masterClrMapping/>
  </p:clrMapOvr>
</p:sld>
</file>

<file path=ppt/theme/theme1.xml><?xml version="1.0" encoding="utf-8"?>
<a:theme xmlns:a="http://schemas.openxmlformats.org/drawingml/2006/main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330662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536</Words>
  <Application>Microsoft Macintosh PowerPoint</Application>
  <PresentationFormat>On-screen Show (16:9)</PresentationFormat>
  <Paragraphs>92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Frank Ruhl Libre</vt:lpstr>
      <vt:lpstr>Montserrat SemiBold</vt:lpstr>
      <vt:lpstr>Arial</vt:lpstr>
      <vt:lpstr>Montserrat</vt:lpstr>
      <vt:lpstr>NYU Elegant</vt:lpstr>
      <vt:lpstr>Premier League 2021-22 Season Analysis System</vt:lpstr>
      <vt:lpstr>Introduction</vt:lpstr>
      <vt:lpstr>Data Gathering</vt:lpstr>
      <vt:lpstr>ER Diagram</vt:lpstr>
      <vt:lpstr>Application Demo</vt:lpstr>
      <vt:lpstr>Homepage</vt:lpstr>
      <vt:lpstr>Main Menu</vt:lpstr>
      <vt:lpstr>Teams – Query Dropdown</vt:lpstr>
      <vt:lpstr>Teams – Goals Scored by Teams</vt:lpstr>
      <vt:lpstr>Teams – Top Goal Scoring Team by City</vt:lpstr>
      <vt:lpstr>Players – Query Dropdown</vt:lpstr>
      <vt:lpstr>Players – Top Goal Scorers</vt:lpstr>
      <vt:lpstr>Players – Goal scorers by Position and Nationality</vt:lpstr>
      <vt:lpstr>Players – Goal Scorers Above Certain Age</vt:lpstr>
      <vt:lpstr>Players – Goal Scorers Below Certain Age</vt:lpstr>
      <vt:lpstr>Managers – Query Dropdown</vt:lpstr>
      <vt:lpstr>Managers – Managers Wins by Nationality</vt:lpstr>
      <vt:lpstr>Managers – Highest % of players from their own Nationality</vt:lpstr>
      <vt:lpstr>Stadiums – Query Dropdown</vt:lpstr>
      <vt:lpstr>Stadiums – Most Goals Scored</vt:lpstr>
      <vt:lpstr>Stadiums – Maximum Home Wins</vt:lpstr>
      <vt:lpstr>Referees – Query Dropdown</vt:lpstr>
      <vt:lpstr>Referees – Officiating Most Home Wins</vt:lpstr>
      <vt:lpstr>Referees – Distribution of Home Teams officiated</vt:lpstr>
      <vt:lpstr>Go check it out for yourselves!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Premier League 2021-22 Season Analysis System</dc:title>
  <cp:lastModifiedBy>Sourabh Kumar Bhattacharjee</cp:lastModifiedBy>
  <cp:revision>6</cp:revision>
  <dcterms:modified xsi:type="dcterms:W3CDTF">2022-12-16T06:47:53Z</dcterms:modified>
</cp:coreProperties>
</file>